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1"/>
  </p:notesMasterIdLst>
  <p:sldIdLst>
    <p:sldId id="256" r:id="rId5"/>
    <p:sldId id="28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1" r:id="rId14"/>
    <p:sldId id="302" r:id="rId15"/>
    <p:sldId id="300" r:id="rId16"/>
    <p:sldId id="303" r:id="rId17"/>
    <p:sldId id="304" r:id="rId18"/>
    <p:sldId id="305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73913"/>
  </p:normalViewPr>
  <p:slideViewPr>
    <p:cSldViewPr snapToGrid="0" snapToObjects="1">
      <p:cViewPr varScale="1">
        <p:scale>
          <a:sx n="49" d="100"/>
          <a:sy n="49" d="100"/>
        </p:scale>
        <p:origin x="1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4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2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4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52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Fast Identity Online (FIDO)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Open Standards that allows for secure fast logins across websites and apps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FIDO Universal Second Factor (FIDO U2F)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FIDO Universal Authentication Framework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CTAP (W3C’s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WebAuth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FIDO = FIDO2)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to trust, believe, confide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0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33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configuration states – if at boot time, unexpected or unauthorized changes have been made, access can be blocked to highly secure applications until the expected, authorized config state is returned.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23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7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 Questions and Answers are a form of Static Knowledge-based authentication (KBA)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client selects the questions and answers beforehand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Knowledge-based Authentication – Client does not know the questions beforehand and relies on an identify verification service (last four of your social, email with a portion blurred out)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identity verification providers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0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5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Cardiovascular pattern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 – Something you do, something you are, something you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exhibt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172.. employee’s house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10..employee’s friends house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192…..coffee 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6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9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97" r:id="rId5"/>
    <p:sldLayoutId id="2147483698" r:id="rId6"/>
    <p:sldLayoutId id="2147483677" r:id="rId7"/>
    <p:sldLayoutId id="2147483681" r:id="rId8"/>
    <p:sldLayoutId id="2147483679" r:id="rId9"/>
    <p:sldLayoutId id="2147483680" r:id="rId10"/>
    <p:sldLayoutId id="2147483678" r:id="rId11"/>
    <p:sldLayoutId id="2147483739" r:id="rId12"/>
    <p:sldLayoutId id="2147483742" r:id="rId13"/>
    <p:sldLayoutId id="2147483740" r:id="rId14"/>
    <p:sldLayoutId id="2147483741" r:id="rId15"/>
    <p:sldLayoutId id="2147483682" r:id="rId16"/>
    <p:sldLayoutId id="21474836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bitsum.com/server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://stitchingwithattitude.blogspot.com/2012/03/webinar-learning-new-things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itsum.com/server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://stitchingwithattitude.blogspot.com/2012/03/webinar-learning-new-thing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User_icon_2.svg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jasonbaker/9027029071/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://stitchingwithattitude.blogspot.com/2012/03/webinar-learning-new-thing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poweruser.com/new-windows-10-pcs-trusted-platform-mode-2-0-enabled-default-reston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gemalto.com/security/2019/02/12/cloud-on-premises-or-hybrid-what-is-the-best-hsm-solution-for-yo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sum.com/server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://stitchingwithattitude.blogspot.com/2012/03/webinar-learning-new-things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itsum.com/server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://stitchingwithattitude.blogspot.com/2012/03/webinar-learning-new-things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thought-bubble-png/download/15094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ux.stackexchange.com/questions/15606/what-is-an-easier-unlock-pattern-gesture-or-code" TargetMode="External"/><Relationship Id="rId4" Type="http://schemas.openxmlformats.org/officeDocument/2006/relationships/hyperlink" Target="http://stitchingwithattitude.blogspot.com/2012/03/webinar-learning-new-things.html" TargetMode="External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8826/whats-the-technical-limit-to-how-small-rfid-like-system-antenna-can-be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txt.co.za/2013/07/24/technology-boosts-zambian-health-and-outbreak-early-warning-systems/" TargetMode="External"/><Relationship Id="rId5" Type="http://schemas.openxmlformats.org/officeDocument/2006/relationships/image" Target="../media/image14.jpg"/><Relationship Id="rId10" Type="http://schemas.openxmlformats.org/officeDocument/2006/relationships/hyperlink" Target="https://it.wikipedia.org/wiki/YubiKey" TargetMode="External"/><Relationship Id="rId4" Type="http://schemas.openxmlformats.org/officeDocument/2006/relationships/hyperlink" Target="https://en.wikipedia.org/wiki/File:User_icon_2.svg" TargetMode="External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mikemacmarketing/30188201497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ublicdomainpictures.net/view-image.php?image=23108&amp;picture=impronta&amp;jazyk=IT" TargetMode="External"/><Relationship Id="rId5" Type="http://schemas.openxmlformats.org/officeDocument/2006/relationships/image" Target="../media/image17.jpg"/><Relationship Id="rId10" Type="http://schemas.openxmlformats.org/officeDocument/2006/relationships/hyperlink" Target="http://www.blacklistednews.com/Report:_FBI_Hopes_To_Launch_Iris-Scan_Database_To_Track_Criminals/20433/0/38/38/Y/M.html" TargetMode="External"/><Relationship Id="rId4" Type="http://schemas.openxmlformats.org/officeDocument/2006/relationships/hyperlink" Target="https://en.wikipedia.org/wiki/File:User_icon_2.svg" TargetMode="External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Cloud01.svg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hyperlink" Target="https://commons.wikimedia.org/wiki/File:Not_allowed.sv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home-png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://www.publicdomainpictures.net/view-image.php?image=51815&amp;picture=coffee-shop" TargetMode="External"/><Relationship Id="rId4" Type="http://schemas.openxmlformats.org/officeDocument/2006/relationships/hyperlink" Target="https://commons.wikimedia.org/wiki/File:Router_mark.PNG" TargetMode="External"/><Relationship Id="rId9" Type="http://schemas.openxmlformats.org/officeDocument/2006/relationships/image" Target="../media/image23.jpg"/><Relationship Id="rId14" Type="http://schemas.openxmlformats.org/officeDocument/2006/relationships/hyperlink" Target="https://pixabay.com/en/quality-hook-check-mark-ticked-off-50095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itsum.com/server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pixabay.com/en/quality-hook-check-mark-ticked-off-500950/" TargetMode="External"/><Relationship Id="rId4" Type="http://schemas.openxmlformats.org/officeDocument/2006/relationships/hyperlink" Target="http://stitchingwithattitude.blogspot.com/2012/03/webinar-learning-new-things.html" TargetMode="Externa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sum.com/serv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423DFE2-1BBF-AD47-A38D-86A61058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63286" y="0"/>
            <a:ext cx="1235528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19056" y="3107401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9756" y="3154287"/>
            <a:ext cx="1978600" cy="1978600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Identity, Authentication, Authorization…</a:t>
            </a:r>
          </a:p>
        </p:txBody>
      </p:sp>
      <p:pic>
        <p:nvPicPr>
          <p:cNvPr id="22" name="Content Placeholder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DBE9C487-1EEC-3C48-B5DE-CD997A06C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22006" y="1790149"/>
            <a:ext cx="2234290" cy="2234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91EEDB-39D8-294C-B9F1-874C9A12BAE5}"/>
              </a:ext>
            </a:extLst>
          </p:cNvPr>
          <p:cNvSpPr txBox="1"/>
          <p:nvPr/>
        </p:nvSpPr>
        <p:spPr>
          <a:xfrm>
            <a:off x="1070229" y="1328484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I am …. = Identity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391DC-E2D5-E54A-A051-28CE49E5E774}"/>
              </a:ext>
            </a:extLst>
          </p:cNvPr>
          <p:cNvSpPr txBox="1"/>
          <p:nvPr/>
        </p:nvSpPr>
        <p:spPr>
          <a:xfrm>
            <a:off x="489886" y="2283924"/>
            <a:ext cx="468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I have proved it….Authentication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A6C35-2E2B-8646-A6E6-5A0E973ACB30}"/>
              </a:ext>
            </a:extLst>
          </p:cNvPr>
          <p:cNvSpPr txBox="1"/>
          <p:nvPr/>
        </p:nvSpPr>
        <p:spPr>
          <a:xfrm>
            <a:off x="5607525" y="1201284"/>
            <a:ext cx="6263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What can you access or do? =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19887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19056" y="3107401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9756" y="3154287"/>
            <a:ext cx="1978600" cy="1978600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Accounting</a:t>
            </a:r>
          </a:p>
        </p:txBody>
      </p:sp>
      <p:pic>
        <p:nvPicPr>
          <p:cNvPr id="22" name="Content Placeholder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DBE9C487-1EEC-3C48-B5DE-CD997A06C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22006" y="1790149"/>
            <a:ext cx="2234290" cy="2234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91EEDB-39D8-294C-B9F1-874C9A12BAE5}"/>
              </a:ext>
            </a:extLst>
          </p:cNvPr>
          <p:cNvSpPr txBox="1"/>
          <p:nvPr/>
        </p:nvSpPr>
        <p:spPr>
          <a:xfrm>
            <a:off x="1070229" y="1328484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I am …. = Identity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391DC-E2D5-E54A-A051-28CE49E5E774}"/>
              </a:ext>
            </a:extLst>
          </p:cNvPr>
          <p:cNvSpPr txBox="1"/>
          <p:nvPr/>
        </p:nvSpPr>
        <p:spPr>
          <a:xfrm>
            <a:off x="489886" y="2283924"/>
            <a:ext cx="468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I have proved it….Authentication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A6C35-2E2B-8646-A6E6-5A0E973ACB30}"/>
              </a:ext>
            </a:extLst>
          </p:cNvPr>
          <p:cNvSpPr txBox="1"/>
          <p:nvPr/>
        </p:nvSpPr>
        <p:spPr>
          <a:xfrm>
            <a:off x="5607525" y="1201284"/>
            <a:ext cx="6263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What can you access or do? = Authorization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EDA2E-6245-FF45-BA70-71961BF8D94A}"/>
              </a:ext>
            </a:extLst>
          </p:cNvPr>
          <p:cNvSpPr txBox="1"/>
          <p:nvPr/>
        </p:nvSpPr>
        <p:spPr>
          <a:xfrm>
            <a:off x="3858202" y="2682005"/>
            <a:ext cx="496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What have you accessed or done?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4B6F0-DBE1-6040-B067-024707A89272}"/>
              </a:ext>
            </a:extLst>
          </p:cNvPr>
          <p:cNvSpPr txBox="1"/>
          <p:nvPr/>
        </p:nvSpPr>
        <p:spPr>
          <a:xfrm>
            <a:off x="5731084" y="315049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Event logs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35A9C-F6A9-A44A-B699-4FA1A4A65DD7}"/>
              </a:ext>
            </a:extLst>
          </p:cNvPr>
          <p:cNvSpPr txBox="1"/>
          <p:nvPr/>
        </p:nvSpPr>
        <p:spPr>
          <a:xfrm>
            <a:off x="5671853" y="3658117"/>
            <a:ext cx="166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Security logs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B7F3D-F29A-EE49-8192-FBB068F91F5C}"/>
              </a:ext>
            </a:extLst>
          </p:cNvPr>
          <p:cNvSpPr txBox="1"/>
          <p:nvPr/>
        </p:nvSpPr>
        <p:spPr>
          <a:xfrm>
            <a:off x="5731084" y="4162726"/>
            <a:ext cx="166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Audit logs</a:t>
            </a:r>
          </a:p>
        </p:txBody>
      </p:sp>
    </p:spTree>
    <p:extLst>
      <p:ext uri="{BB962C8B-B14F-4D97-AF65-F5344CB8AC3E}">
        <p14:creationId xmlns:p14="http://schemas.microsoft.com/office/powerpoint/2010/main" val="4966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43047 0.2833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6" y="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11" grpId="0"/>
      <p:bldP spid="11" grpId="1"/>
      <p:bldP spid="14" grpId="0"/>
      <p:bldP spid="14" grpId="1"/>
      <p:bldP spid="10" grpId="0"/>
      <p:bldP spid="12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IAAA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8C851EF-1F94-F944-B5BC-15451664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Identity = Who are you?…</a:t>
            </a:r>
          </a:p>
          <a:p>
            <a:r>
              <a:rPr lang="en-US" sz="2800" dirty="0"/>
              <a:t>Authentication = Prove it…</a:t>
            </a:r>
          </a:p>
          <a:p>
            <a:r>
              <a:rPr lang="en-US" sz="2800" dirty="0"/>
              <a:t>Authorization = What can you do?</a:t>
            </a:r>
          </a:p>
          <a:p>
            <a:r>
              <a:rPr lang="en-US" sz="2800" dirty="0"/>
              <a:t>Accounting = What did you do?</a:t>
            </a:r>
          </a:p>
        </p:txBody>
      </p:sp>
    </p:spTree>
    <p:extLst>
      <p:ext uri="{BB962C8B-B14F-4D97-AF65-F5344CB8AC3E}">
        <p14:creationId xmlns:p14="http://schemas.microsoft.com/office/powerpoint/2010/main" val="37597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Authentication Management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8C851EF-1F94-F944-B5BC-15451664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Password keys</a:t>
            </a:r>
          </a:p>
          <a:p>
            <a:pPr lvl="1"/>
            <a:r>
              <a:rPr lang="en-US" sz="2600" dirty="0"/>
              <a:t> YubiKey (external)</a:t>
            </a:r>
          </a:p>
          <a:p>
            <a:pPr lvl="1"/>
            <a:r>
              <a:rPr lang="en-US" sz="2600" dirty="0"/>
              <a:t> Mobile Devices (external)</a:t>
            </a:r>
          </a:p>
          <a:p>
            <a:pPr lvl="1"/>
            <a:r>
              <a:rPr lang="en-US" sz="2600" dirty="0"/>
              <a:t> Biometrics (internal)</a:t>
            </a:r>
          </a:p>
          <a:p>
            <a:pPr lvl="1"/>
            <a:r>
              <a:rPr lang="en-US" sz="2600" dirty="0"/>
              <a:t> FIDO U2F, UAF, CTAP and FIDO2</a:t>
            </a:r>
          </a:p>
        </p:txBody>
      </p:sp>
    </p:spTree>
    <p:extLst>
      <p:ext uri="{BB962C8B-B14F-4D97-AF65-F5344CB8AC3E}">
        <p14:creationId xmlns:p14="http://schemas.microsoft.com/office/powerpoint/2010/main" val="176007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Authentication Management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8C851EF-1F94-F944-B5BC-15451664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Password Vaults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57D4-1141-0A4E-9474-99E5CFE457CF}"/>
              </a:ext>
            </a:extLst>
          </p:cNvPr>
          <p:cNvSpPr txBox="1"/>
          <p:nvPr/>
        </p:nvSpPr>
        <p:spPr>
          <a:xfrm>
            <a:off x="1963660" y="2343184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delle Sans" panose="02000503000000020004" pitchFamily="2" charset="0"/>
              </a:rPr>
              <a:t>Online banking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91917-ABC4-6F40-8EB0-1863B6F27811}"/>
              </a:ext>
            </a:extLst>
          </p:cNvPr>
          <p:cNvSpPr txBox="1"/>
          <p:nvPr/>
        </p:nvSpPr>
        <p:spPr>
          <a:xfrm>
            <a:off x="1963660" y="4531901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delle Sans" panose="02000503000000020004" pitchFamily="2" charset="0"/>
              </a:rPr>
              <a:t>Online email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2D207-BAB5-A44B-96DC-5EA925C47A34}"/>
              </a:ext>
            </a:extLst>
          </p:cNvPr>
          <p:cNvSpPr txBox="1"/>
          <p:nvPr/>
        </p:nvSpPr>
        <p:spPr>
          <a:xfrm>
            <a:off x="2280202" y="5479596"/>
            <a:ext cx="2235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elle Sans" panose="02000503000000020004" pitchFamily="2" charset="0"/>
              </a:rPr>
              <a:t>Company portal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06441-F830-9C46-9BC0-319812333FC7}"/>
              </a:ext>
            </a:extLst>
          </p:cNvPr>
          <p:cNvSpPr txBox="1"/>
          <p:nvPr/>
        </p:nvSpPr>
        <p:spPr>
          <a:xfrm>
            <a:off x="1721047" y="3455543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delle Sans" panose="02000503000000020004" pitchFamily="2" charset="0"/>
              </a:rPr>
              <a:t>School login</a:t>
            </a:r>
          </a:p>
        </p:txBody>
      </p:sp>
      <p:pic>
        <p:nvPicPr>
          <p:cNvPr id="11" name="Picture 10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C5B909FE-05FB-0641-8AEF-BD689A695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056" y="1423905"/>
            <a:ext cx="2298197" cy="18385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15296C-49A4-3446-8740-E25B5E9ED441}"/>
              </a:ext>
            </a:extLst>
          </p:cNvPr>
          <p:cNvCxnSpPr>
            <a:cxnSpLocks/>
          </p:cNvCxnSpPr>
          <p:nvPr/>
        </p:nvCxnSpPr>
        <p:spPr>
          <a:xfrm flipH="1" flipV="1">
            <a:off x="3560572" y="2653177"/>
            <a:ext cx="1234817" cy="8023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6E9183-692B-414E-BCC7-4AAE84D9CA78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321165" y="3655598"/>
            <a:ext cx="1398104" cy="23612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168710-5AEF-074C-B598-5A92BA87551B}"/>
              </a:ext>
            </a:extLst>
          </p:cNvPr>
          <p:cNvCxnSpPr>
            <a:cxnSpLocks/>
          </p:cNvCxnSpPr>
          <p:nvPr/>
        </p:nvCxnSpPr>
        <p:spPr>
          <a:xfrm flipH="1">
            <a:off x="3592632" y="4315241"/>
            <a:ext cx="1202757" cy="25266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4E3A37-25E6-9741-A235-69FF6A2FDCDF}"/>
              </a:ext>
            </a:extLst>
          </p:cNvPr>
          <p:cNvCxnSpPr>
            <a:cxnSpLocks/>
          </p:cNvCxnSpPr>
          <p:nvPr/>
        </p:nvCxnSpPr>
        <p:spPr>
          <a:xfrm flipH="1">
            <a:off x="4101473" y="4706294"/>
            <a:ext cx="693916" cy="73722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large room&#10;&#10;Description automatically generated">
            <a:extLst>
              <a:ext uri="{FF2B5EF4-FFF2-40B4-BE49-F238E27FC236}">
                <a16:creationId xmlns:a16="http://schemas.microsoft.com/office/drawing/2014/main" id="{5D0E993B-854D-244C-A73C-8A9931538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13791" y="2409296"/>
            <a:ext cx="3310988" cy="2191874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64194B45-1EAD-F14F-81AF-786B6F3E36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73545" y="1309031"/>
            <a:ext cx="1179968" cy="117996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62F0B5-5916-2C49-833B-8635E1930A31}"/>
              </a:ext>
            </a:extLst>
          </p:cNvPr>
          <p:cNvCxnSpPr>
            <a:cxnSpLocks/>
          </p:cNvCxnSpPr>
          <p:nvPr/>
        </p:nvCxnSpPr>
        <p:spPr>
          <a:xfrm flipH="1">
            <a:off x="8416215" y="3054360"/>
            <a:ext cx="1120030" cy="4011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82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 build="allAtOnce"/>
      <p:bldP spid="9" grpId="0"/>
      <p:bldP spid="9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Authentication Management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8C851EF-1F94-F944-B5BC-15451664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Trusted Platform Modules</a:t>
            </a:r>
          </a:p>
          <a:p>
            <a:pPr lvl="1"/>
            <a:r>
              <a:rPr lang="en-US" sz="2400" dirty="0"/>
              <a:t>Embedded crypto-microcontroller</a:t>
            </a:r>
          </a:p>
          <a:p>
            <a:pPr lvl="1"/>
            <a:r>
              <a:rPr lang="en-US" sz="2400" dirty="0"/>
              <a:t>Stores authentication artifacts</a:t>
            </a:r>
          </a:p>
          <a:p>
            <a:pPr lvl="2"/>
            <a:r>
              <a:rPr lang="en-US" sz="2200" dirty="0"/>
              <a:t>Passwords</a:t>
            </a:r>
          </a:p>
          <a:p>
            <a:pPr lvl="2"/>
            <a:r>
              <a:rPr lang="en-US" sz="2200" dirty="0"/>
              <a:t>Encryption keys</a:t>
            </a:r>
          </a:p>
          <a:p>
            <a:pPr lvl="2"/>
            <a:r>
              <a:rPr lang="en-US" sz="2200" dirty="0"/>
              <a:t>Certificates</a:t>
            </a:r>
          </a:p>
          <a:p>
            <a:pPr lvl="2"/>
            <a:r>
              <a:rPr lang="en-US" sz="2200" dirty="0"/>
              <a:t>Platform configuration states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3E9F99E0-BBE8-CF47-810B-535D9F92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96182" y="1459923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Authentication Management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8C851EF-1F94-F944-B5BC-15451664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Hardware Security Modules</a:t>
            </a:r>
            <a:endParaRPr lang="en-US" sz="2600" dirty="0"/>
          </a:p>
          <a:p>
            <a:pPr lvl="1"/>
            <a:r>
              <a:rPr lang="en-US" sz="2600" dirty="0"/>
              <a:t> Hardware-based appliance</a:t>
            </a:r>
          </a:p>
          <a:p>
            <a:pPr lvl="1"/>
            <a:r>
              <a:rPr lang="en-US" sz="2600" dirty="0"/>
              <a:t> Manages cryptographic information</a:t>
            </a:r>
          </a:p>
          <a:p>
            <a:pPr lvl="2"/>
            <a:r>
              <a:rPr lang="en-US" sz="2400" dirty="0"/>
              <a:t> Securing keys</a:t>
            </a:r>
          </a:p>
          <a:p>
            <a:pPr lvl="2"/>
            <a:r>
              <a:rPr lang="en-US" sz="2400" dirty="0"/>
              <a:t> Encryption and decryption</a:t>
            </a:r>
          </a:p>
          <a:p>
            <a:pPr lvl="2"/>
            <a:r>
              <a:rPr lang="en-US" sz="2400" dirty="0"/>
              <a:t> Authentication</a:t>
            </a:r>
          </a:p>
          <a:p>
            <a:pPr lvl="2"/>
            <a:r>
              <a:rPr lang="en-US" sz="2400" dirty="0"/>
              <a:t> Digital signing</a:t>
            </a:r>
          </a:p>
        </p:txBody>
      </p:sp>
      <p:pic>
        <p:nvPicPr>
          <p:cNvPr id="8" name="Picture 7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ED14C163-7AA7-9248-A002-B0E4B8D6D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60395" y="1311563"/>
            <a:ext cx="4354068" cy="29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40091" y="3236270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4216" y="3199717"/>
            <a:ext cx="1978600" cy="19786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160A8E-B431-A94C-9BE7-6207BC182FF6}"/>
              </a:ext>
            </a:extLst>
          </p:cNvPr>
          <p:cNvCxnSpPr>
            <a:cxnSpLocks/>
          </p:cNvCxnSpPr>
          <p:nvPr/>
        </p:nvCxnSpPr>
        <p:spPr>
          <a:xfrm flipH="1">
            <a:off x="4464903" y="2896841"/>
            <a:ext cx="4721603" cy="130217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Identity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78024-D81B-6F4F-8C63-05DA63759BFB}"/>
              </a:ext>
            </a:extLst>
          </p:cNvPr>
          <p:cNvSpPr txBox="1"/>
          <p:nvPr/>
        </p:nvSpPr>
        <p:spPr>
          <a:xfrm>
            <a:off x="5245763" y="25275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Username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8E57B8-4231-9E40-8D52-BDAF9580215B}"/>
              </a:ext>
            </a:extLst>
          </p:cNvPr>
          <p:cNvSpPr txBox="1"/>
          <p:nvPr/>
        </p:nvSpPr>
        <p:spPr>
          <a:xfrm>
            <a:off x="5212709" y="2142681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Your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C1C28-038F-8D42-B135-A50F0CCD8D91}"/>
              </a:ext>
            </a:extLst>
          </p:cNvPr>
          <p:cNvSpPr txBox="1"/>
          <p:nvPr/>
        </p:nvSpPr>
        <p:spPr>
          <a:xfrm>
            <a:off x="4763954" y="2927183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Identification Number</a:t>
            </a:r>
          </a:p>
        </p:txBody>
      </p:sp>
      <p:pic>
        <p:nvPicPr>
          <p:cNvPr id="22" name="Content Placeholder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DBE9C487-1EEC-3C48-B5DE-CD997A06C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327954" y="1723874"/>
            <a:ext cx="2234290" cy="2234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91EEDB-39D8-294C-B9F1-874C9A12BAE5}"/>
              </a:ext>
            </a:extLst>
          </p:cNvPr>
          <p:cNvSpPr txBox="1"/>
          <p:nvPr/>
        </p:nvSpPr>
        <p:spPr>
          <a:xfrm>
            <a:off x="1641390" y="2435176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I am ….</a:t>
            </a:r>
          </a:p>
        </p:txBody>
      </p:sp>
    </p:spTree>
    <p:extLst>
      <p:ext uri="{BB962C8B-B14F-4D97-AF65-F5344CB8AC3E}">
        <p14:creationId xmlns:p14="http://schemas.microsoft.com/office/powerpoint/2010/main" val="2104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22999" y="2578546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7124" y="2541993"/>
            <a:ext cx="1978600" cy="19786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160A8E-B431-A94C-9BE7-6207BC182FF6}"/>
              </a:ext>
            </a:extLst>
          </p:cNvPr>
          <p:cNvCxnSpPr>
            <a:cxnSpLocks/>
          </p:cNvCxnSpPr>
          <p:nvPr/>
        </p:nvCxnSpPr>
        <p:spPr>
          <a:xfrm flipH="1">
            <a:off x="4119908" y="1998263"/>
            <a:ext cx="4721603" cy="13021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Authentication</a:t>
            </a:r>
          </a:p>
        </p:txBody>
      </p:sp>
      <p:pic>
        <p:nvPicPr>
          <p:cNvPr id="22" name="Content Placeholder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DBE9C487-1EEC-3C48-B5DE-CD997A06C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10862" y="1066150"/>
            <a:ext cx="2234290" cy="2234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91EEDB-39D8-294C-B9F1-874C9A12BAE5}"/>
              </a:ext>
            </a:extLst>
          </p:cNvPr>
          <p:cNvSpPr txBox="1"/>
          <p:nvPr/>
        </p:nvSpPr>
        <p:spPr>
          <a:xfrm>
            <a:off x="9052846" y="3531293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Prove it……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705F9-B848-B04E-8E87-73FA8E8E721C}"/>
              </a:ext>
            </a:extLst>
          </p:cNvPr>
          <p:cNvCxnSpPr>
            <a:cxnSpLocks/>
          </p:cNvCxnSpPr>
          <p:nvPr/>
        </p:nvCxnSpPr>
        <p:spPr>
          <a:xfrm flipH="1">
            <a:off x="4190900" y="2503841"/>
            <a:ext cx="4721603" cy="130217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2F8D08-24E9-0045-9BCC-F594A4BFA33C}"/>
              </a:ext>
            </a:extLst>
          </p:cNvPr>
          <p:cNvSpPr txBox="1"/>
          <p:nvPr/>
        </p:nvSpPr>
        <p:spPr>
          <a:xfrm>
            <a:off x="5381260" y="4184133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Fingerprint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59E31-53E0-2D44-B72F-7C221D9A3D7C}"/>
              </a:ext>
            </a:extLst>
          </p:cNvPr>
          <p:cNvSpPr txBox="1"/>
          <p:nvPr/>
        </p:nvSpPr>
        <p:spPr>
          <a:xfrm>
            <a:off x="5450189" y="3630347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Password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4833B-89B7-CD43-ABDD-B89674695E85}"/>
              </a:ext>
            </a:extLst>
          </p:cNvPr>
          <p:cNvSpPr txBox="1"/>
          <p:nvPr/>
        </p:nvSpPr>
        <p:spPr>
          <a:xfrm>
            <a:off x="5381260" y="473791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Smartcard</a:t>
            </a:r>
          </a:p>
        </p:txBody>
      </p:sp>
    </p:spTree>
    <p:extLst>
      <p:ext uri="{BB962C8B-B14F-4D97-AF65-F5344CB8AC3E}">
        <p14:creationId xmlns:p14="http://schemas.microsoft.com/office/powerpoint/2010/main" val="39084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0064" y="3618389"/>
            <a:ext cx="3408875" cy="27271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57189" y="3676594"/>
            <a:ext cx="2668895" cy="2668895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Authentication Factors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8D08-24E9-0045-9BCC-F594A4BFA33C}"/>
              </a:ext>
            </a:extLst>
          </p:cNvPr>
          <p:cNvSpPr txBox="1"/>
          <p:nvPr/>
        </p:nvSpPr>
        <p:spPr>
          <a:xfrm>
            <a:off x="6926341" y="2453773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Q&amp;A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59E31-53E0-2D44-B72F-7C221D9A3D7C}"/>
              </a:ext>
            </a:extLst>
          </p:cNvPr>
          <p:cNvSpPr txBox="1"/>
          <p:nvPr/>
        </p:nvSpPr>
        <p:spPr>
          <a:xfrm>
            <a:off x="6654887" y="1458289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Password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DCD62-F6D4-8641-9D58-F3BB41CA25BF}"/>
              </a:ext>
            </a:extLst>
          </p:cNvPr>
          <p:cNvSpPr txBox="1"/>
          <p:nvPr/>
        </p:nvSpPr>
        <p:spPr>
          <a:xfrm>
            <a:off x="7005143" y="1934537"/>
            <a:ext cx="69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PIN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19A2AAB-DA58-E84D-9687-398837FCC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22649" y="1112743"/>
            <a:ext cx="2852485" cy="2944398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8C851EF-1F94-F944-B5BC-15451664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93" y="1149137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Something you know</a:t>
            </a:r>
          </a:p>
          <a:p>
            <a:pPr lvl="1"/>
            <a:r>
              <a:rPr lang="en-US" sz="2600" dirty="0"/>
              <a:t> Something you can do</a:t>
            </a:r>
          </a:p>
          <a:p>
            <a:pPr lvl="1"/>
            <a:r>
              <a:rPr lang="en-US" sz="2600" dirty="0"/>
              <a:t> Someone you know</a:t>
            </a:r>
          </a:p>
          <a:p>
            <a:r>
              <a:rPr lang="en-US" sz="2800" dirty="0"/>
              <a:t>Knowledge-based authentication</a:t>
            </a:r>
          </a:p>
          <a:p>
            <a:pPr lvl="1"/>
            <a:r>
              <a:rPr lang="en-US" sz="2600" dirty="0"/>
              <a:t> Static KBA</a:t>
            </a:r>
          </a:p>
          <a:p>
            <a:pPr lvl="1"/>
            <a:r>
              <a:rPr lang="en-US" sz="2600" dirty="0"/>
              <a:t> Dynamic KBA</a:t>
            </a:r>
          </a:p>
          <a:p>
            <a:endParaRPr lang="en-US" sz="2800" dirty="0"/>
          </a:p>
        </p:txBody>
      </p:sp>
      <p:pic>
        <p:nvPicPr>
          <p:cNvPr id="17" name="Picture 16" descr="A hand holding a cell phone&#10;&#10;Description automatically generated">
            <a:extLst>
              <a:ext uri="{FF2B5EF4-FFF2-40B4-BE49-F238E27FC236}">
                <a16:creationId xmlns:a16="http://schemas.microsoft.com/office/drawing/2014/main" id="{FF37DDE3-9937-1B48-A95E-98DDC75DB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99938" y="1241704"/>
            <a:ext cx="1908304" cy="168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1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79819" y="3027816"/>
            <a:ext cx="2668895" cy="2668895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Authentication Factors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8C851EF-1F94-F944-B5BC-15451664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Something you have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A50F09-6B9E-D444-A1F7-1A5EEF76C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11386" y="1037663"/>
            <a:ext cx="1864109" cy="188383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7E801A-21E9-014A-9FE2-E7C67B359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698303" y="2990594"/>
            <a:ext cx="1734888" cy="1734888"/>
          </a:xfrm>
          <a:prstGeom prst="rect">
            <a:avLst/>
          </a:prstGeo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C42B7AAD-63B6-9048-B77D-AD4D31C30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656257" y="5014497"/>
            <a:ext cx="1819238" cy="136442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820110-C27F-214F-9210-67ABC68CE315}"/>
              </a:ext>
            </a:extLst>
          </p:cNvPr>
          <p:cNvCxnSpPr>
            <a:cxnSpLocks/>
          </p:cNvCxnSpPr>
          <p:nvPr/>
        </p:nvCxnSpPr>
        <p:spPr>
          <a:xfrm flipH="1">
            <a:off x="4908884" y="2361964"/>
            <a:ext cx="3076993" cy="86249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E6A70A-166D-AB49-8432-648396D9A8FE}"/>
              </a:ext>
            </a:extLst>
          </p:cNvPr>
          <p:cNvCxnSpPr>
            <a:cxnSpLocks/>
          </p:cNvCxnSpPr>
          <p:nvPr/>
        </p:nvCxnSpPr>
        <p:spPr>
          <a:xfrm flipH="1">
            <a:off x="5293895" y="3953083"/>
            <a:ext cx="2691982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5ADA0B-34FE-374B-89D1-5DBEE69FAED5}"/>
              </a:ext>
            </a:extLst>
          </p:cNvPr>
          <p:cNvCxnSpPr>
            <a:cxnSpLocks/>
          </p:cNvCxnSpPr>
          <p:nvPr/>
        </p:nvCxnSpPr>
        <p:spPr>
          <a:xfrm flipH="1" flipV="1">
            <a:off x="5148714" y="4876800"/>
            <a:ext cx="2684760" cy="97237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04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43988" y="2567578"/>
            <a:ext cx="2668895" cy="2668895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Authentication Factors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8C851EF-1F94-F944-B5BC-15451664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Something you are</a:t>
            </a:r>
          </a:p>
          <a:p>
            <a:pPr lvl="1"/>
            <a:r>
              <a:rPr lang="en-US" sz="3000" dirty="0"/>
              <a:t> Something you exhibit</a:t>
            </a:r>
          </a:p>
        </p:txBody>
      </p:sp>
      <p:pic>
        <p:nvPicPr>
          <p:cNvPr id="3" name="Picture 2" descr="A close up&#10;&#10;Description automatically generated">
            <a:extLst>
              <a:ext uri="{FF2B5EF4-FFF2-40B4-BE49-F238E27FC236}">
                <a16:creationId xmlns:a16="http://schemas.microsoft.com/office/drawing/2014/main" id="{5F247A59-ACD8-404D-9A72-950265D28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83814" y="939430"/>
            <a:ext cx="1659021" cy="225778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ABAE64-0D09-094D-B08C-9CFA76878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83814" y="3197210"/>
            <a:ext cx="1788356" cy="1428590"/>
          </a:xfrm>
          <a:prstGeom prst="rect">
            <a:avLst/>
          </a:prstGeom>
        </p:spPr>
      </p:pic>
      <p:pic>
        <p:nvPicPr>
          <p:cNvPr id="11" name="Picture 10" descr="A picture containing sitting, looking, face, blue&#10;&#10;Description automatically generated">
            <a:extLst>
              <a:ext uri="{FF2B5EF4-FFF2-40B4-BE49-F238E27FC236}">
                <a16:creationId xmlns:a16="http://schemas.microsoft.com/office/drawing/2014/main" id="{706FE709-B4FE-A548-B906-ACC9A8EF24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183815" y="4896057"/>
            <a:ext cx="1788356" cy="151101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B79276-EF4C-1C4B-89EB-8C02EB7CC045}"/>
              </a:ext>
            </a:extLst>
          </p:cNvPr>
          <p:cNvCxnSpPr>
            <a:cxnSpLocks/>
          </p:cNvCxnSpPr>
          <p:nvPr/>
        </p:nvCxnSpPr>
        <p:spPr>
          <a:xfrm flipH="1">
            <a:off x="5534526" y="3911505"/>
            <a:ext cx="301591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76242C-5A9D-124A-8DF6-9597B715CA01}"/>
              </a:ext>
            </a:extLst>
          </p:cNvPr>
          <p:cNvCxnSpPr>
            <a:cxnSpLocks/>
          </p:cNvCxnSpPr>
          <p:nvPr/>
        </p:nvCxnSpPr>
        <p:spPr>
          <a:xfrm flipH="1">
            <a:off x="5212883" y="2294021"/>
            <a:ext cx="3225264" cy="78430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66E8D0-016D-C244-8BA9-911A5DF65CE4}"/>
              </a:ext>
            </a:extLst>
          </p:cNvPr>
          <p:cNvCxnSpPr>
            <a:cxnSpLocks/>
          </p:cNvCxnSpPr>
          <p:nvPr/>
        </p:nvCxnSpPr>
        <p:spPr>
          <a:xfrm flipH="1" flipV="1">
            <a:off x="5212883" y="4625800"/>
            <a:ext cx="3225265" cy="102576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Authentication Factors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86A1E9-A319-024C-A381-B555713FCA17}"/>
              </a:ext>
            </a:extLst>
          </p:cNvPr>
          <p:cNvSpPr/>
          <p:nvPr/>
        </p:nvSpPr>
        <p:spPr>
          <a:xfrm>
            <a:off x="7655076" y="1547109"/>
            <a:ext cx="3068347" cy="21012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48DFF4F-B4FE-744F-8297-AC0015551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98540" y="2802982"/>
            <a:ext cx="882650" cy="766766"/>
          </a:xfrm>
          <a:prstGeom prst="rect">
            <a:avLst/>
          </a:prstGeom>
        </p:spPr>
      </p:pic>
      <p:pic>
        <p:nvPicPr>
          <p:cNvPr id="17" name="Picture 16" descr="A house with a green door&#10;&#10;Description automatically generated">
            <a:extLst>
              <a:ext uri="{FF2B5EF4-FFF2-40B4-BE49-F238E27FC236}">
                <a16:creationId xmlns:a16="http://schemas.microsoft.com/office/drawing/2014/main" id="{D3D0E752-1F43-334B-969F-0E20B410C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93595" y="4144320"/>
            <a:ext cx="812800" cy="8128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481E927-CFCB-C344-B8DD-7FB12D63C7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35888" y="2716352"/>
            <a:ext cx="1842827" cy="15795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3FADA5-8DB8-CC40-943A-5760C5E52BF4}"/>
              </a:ext>
            </a:extLst>
          </p:cNvPr>
          <p:cNvSpPr txBox="1"/>
          <p:nvPr/>
        </p:nvSpPr>
        <p:spPr>
          <a:xfrm>
            <a:off x="6101483" y="325124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DEF80-2045-0D41-93CD-C559D57141DF}"/>
              </a:ext>
            </a:extLst>
          </p:cNvPr>
          <p:cNvSpPr txBox="1"/>
          <p:nvPr/>
        </p:nvSpPr>
        <p:spPr>
          <a:xfrm>
            <a:off x="8478836" y="2268452"/>
            <a:ext cx="1127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Corporate</a:t>
            </a:r>
          </a:p>
          <a:p>
            <a:pPr algn="ctr"/>
            <a:r>
              <a:rPr lang="en-US" dirty="0"/>
              <a:t>Network</a:t>
            </a:r>
          </a:p>
        </p:txBody>
      </p:sp>
      <p:pic>
        <p:nvPicPr>
          <p:cNvPr id="23" name="Picture 22" descr="A house with a green door&#10;&#10;Description automatically generated">
            <a:extLst>
              <a:ext uri="{FF2B5EF4-FFF2-40B4-BE49-F238E27FC236}">
                <a16:creationId xmlns:a16="http://schemas.microsoft.com/office/drawing/2014/main" id="{32CDFD9A-06E2-344C-BB3C-511756D68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99995" y="2438440"/>
            <a:ext cx="812800" cy="81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7AAEB7-43CB-854A-8B3C-150764B18737}"/>
              </a:ext>
            </a:extLst>
          </p:cNvPr>
          <p:cNvSpPr txBox="1"/>
          <p:nvPr/>
        </p:nvSpPr>
        <p:spPr>
          <a:xfrm>
            <a:off x="2332447" y="1982611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10.10.0.201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A8D29A-E16B-9E45-82E3-019B58E4738A}"/>
              </a:ext>
            </a:extLst>
          </p:cNvPr>
          <p:cNvSpPr txBox="1"/>
          <p:nvPr/>
        </p:nvSpPr>
        <p:spPr>
          <a:xfrm>
            <a:off x="1789651" y="372644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172.16.145.230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B4F024-5F3F-AB4C-A3EF-761A29A65CFB}"/>
              </a:ext>
            </a:extLst>
          </p:cNvPr>
          <p:cNvSpPr txBox="1"/>
          <p:nvPr/>
        </p:nvSpPr>
        <p:spPr>
          <a:xfrm>
            <a:off x="3970870" y="4892935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192.168.8.101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5895D03B-1E78-A14B-BA2A-C178D251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Somewhere you are</a:t>
            </a:r>
          </a:p>
        </p:txBody>
      </p:sp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5EF5DDE-4923-B843-A03D-7514C1EC93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292583" y="5258917"/>
            <a:ext cx="1755486" cy="125228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9A36CD-E2BF-D149-B550-8239D843AADD}"/>
              </a:ext>
            </a:extLst>
          </p:cNvPr>
          <p:cNvCxnSpPr>
            <a:cxnSpLocks/>
          </p:cNvCxnSpPr>
          <p:nvPr/>
        </p:nvCxnSpPr>
        <p:spPr>
          <a:xfrm flipH="1">
            <a:off x="3606396" y="3771254"/>
            <a:ext cx="2124733" cy="66585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07567B-F096-914C-88FE-7CE163A83459}"/>
              </a:ext>
            </a:extLst>
          </p:cNvPr>
          <p:cNvCxnSpPr>
            <a:cxnSpLocks/>
          </p:cNvCxnSpPr>
          <p:nvPr/>
        </p:nvCxnSpPr>
        <p:spPr>
          <a:xfrm flipH="1" flipV="1">
            <a:off x="4189156" y="2802983"/>
            <a:ext cx="1270371" cy="28376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A1022C-7D55-DF44-971C-5944B15B3C60}"/>
              </a:ext>
            </a:extLst>
          </p:cNvPr>
          <p:cNvCxnSpPr>
            <a:cxnSpLocks/>
          </p:cNvCxnSpPr>
          <p:nvPr/>
        </p:nvCxnSpPr>
        <p:spPr>
          <a:xfrm flipH="1">
            <a:off x="6094685" y="4351565"/>
            <a:ext cx="510237" cy="100303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4F45A493-D850-D740-A1FB-68D87A1120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51097" y="2589732"/>
            <a:ext cx="610573" cy="564780"/>
          </a:xfrm>
          <a:prstGeom prst="rect">
            <a:avLst/>
          </a:prstGeom>
        </p:spPr>
      </p:pic>
      <p:pic>
        <p:nvPicPr>
          <p:cNvPr id="42" name="Picture 41" descr="Shape, logo, arrow&#10;&#10;Description automatically generated">
            <a:extLst>
              <a:ext uri="{FF2B5EF4-FFF2-40B4-BE49-F238E27FC236}">
                <a16:creationId xmlns:a16="http://schemas.microsoft.com/office/drawing/2014/main" id="{683C69E2-0FF4-D246-B5EB-6F46415C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684585" y="2872122"/>
            <a:ext cx="1164595" cy="11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4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78455" y="2865524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9062" y="3429000"/>
            <a:ext cx="1978600" cy="1978600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Identity, Authentication…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78024-D81B-6F4F-8C63-05DA63759BFB}"/>
              </a:ext>
            </a:extLst>
          </p:cNvPr>
          <p:cNvSpPr txBox="1"/>
          <p:nvPr/>
        </p:nvSpPr>
        <p:spPr>
          <a:xfrm>
            <a:off x="4216317" y="365413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Username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8E57B8-4231-9E40-8D52-BDAF9580215B}"/>
              </a:ext>
            </a:extLst>
          </p:cNvPr>
          <p:cNvSpPr txBox="1"/>
          <p:nvPr/>
        </p:nvSpPr>
        <p:spPr>
          <a:xfrm>
            <a:off x="4183263" y="3269303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Your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C1C28-038F-8D42-B135-A50F0CCD8D91}"/>
              </a:ext>
            </a:extLst>
          </p:cNvPr>
          <p:cNvSpPr txBox="1"/>
          <p:nvPr/>
        </p:nvSpPr>
        <p:spPr>
          <a:xfrm>
            <a:off x="3734508" y="405380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Identification Number</a:t>
            </a:r>
          </a:p>
        </p:txBody>
      </p:sp>
      <p:pic>
        <p:nvPicPr>
          <p:cNvPr id="22" name="Content Placeholder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DBE9C487-1EEC-3C48-B5DE-CD997A06C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327954" y="1723874"/>
            <a:ext cx="2234290" cy="2234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91EEDB-39D8-294C-B9F1-874C9A12BAE5}"/>
              </a:ext>
            </a:extLst>
          </p:cNvPr>
          <p:cNvSpPr txBox="1"/>
          <p:nvPr/>
        </p:nvSpPr>
        <p:spPr>
          <a:xfrm>
            <a:off x="980838" y="1339831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I am 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391DC-E2D5-E54A-A051-28CE49E5E774}"/>
              </a:ext>
            </a:extLst>
          </p:cNvPr>
          <p:cNvSpPr txBox="1"/>
          <p:nvPr/>
        </p:nvSpPr>
        <p:spPr>
          <a:xfrm>
            <a:off x="980838" y="2098535"/>
            <a:ext cx="25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I have proved it….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73DBA-1E48-0F44-AF5C-A097BA2EB0DC}"/>
              </a:ext>
            </a:extLst>
          </p:cNvPr>
          <p:cNvSpPr txBox="1"/>
          <p:nvPr/>
        </p:nvSpPr>
        <p:spPr>
          <a:xfrm>
            <a:off x="2108323" y="1352743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Identity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9054A-6B8A-704B-B32F-F19B35406DAE}"/>
              </a:ext>
            </a:extLst>
          </p:cNvPr>
          <p:cNvSpPr txBox="1"/>
          <p:nvPr/>
        </p:nvSpPr>
        <p:spPr>
          <a:xfrm>
            <a:off x="3576675" y="2098535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Authentication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3963-7AD4-42CD-98AF-2A15C434DC51}"/>
              </a:ext>
            </a:extLst>
          </p:cNvPr>
          <p:cNvSpPr txBox="1"/>
          <p:nvPr/>
        </p:nvSpPr>
        <p:spPr>
          <a:xfrm>
            <a:off x="8139828" y="2899971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Password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D603C-1637-4314-8E59-4F54038215DE}"/>
              </a:ext>
            </a:extLst>
          </p:cNvPr>
          <p:cNvSpPr txBox="1"/>
          <p:nvPr/>
        </p:nvSpPr>
        <p:spPr>
          <a:xfrm>
            <a:off x="8107373" y="3773498"/>
            <a:ext cx="118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Biometrics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8600F-5EA2-4C2F-8417-646E86B4773B}"/>
              </a:ext>
            </a:extLst>
          </p:cNvPr>
          <p:cNvSpPr txBox="1"/>
          <p:nvPr/>
        </p:nvSpPr>
        <p:spPr>
          <a:xfrm>
            <a:off x="8102830" y="3336734"/>
            <a:ext cx="114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Smartcard</a:t>
            </a:r>
          </a:p>
        </p:txBody>
      </p:sp>
      <p:pic>
        <p:nvPicPr>
          <p:cNvPr id="17" name="Picture 16" descr="Shape, logo, arrow&#10;&#10;Description automatically generated">
            <a:extLst>
              <a:ext uri="{FF2B5EF4-FFF2-40B4-BE49-F238E27FC236}">
                <a16:creationId xmlns:a16="http://schemas.microsoft.com/office/drawing/2014/main" id="{92B0282F-C950-4666-BEE5-FBB0592454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13545" y="2605920"/>
            <a:ext cx="1164595" cy="11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2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  <p:bldP spid="19" grpId="1"/>
      <p:bldP spid="21" grpId="0"/>
      <p:bldP spid="21" grpId="1"/>
      <p:bldP spid="23" grpId="0"/>
      <p:bldP spid="23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Authorization</a:t>
            </a:r>
          </a:p>
        </p:txBody>
      </p:sp>
      <p:pic>
        <p:nvPicPr>
          <p:cNvPr id="22" name="Content Placeholder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DBE9C487-1EEC-3C48-B5DE-CD997A06C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27954" y="1723874"/>
            <a:ext cx="2234290" cy="2234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3A6C35-2E2B-8646-A6E6-5A0E973ACB30}"/>
              </a:ext>
            </a:extLst>
          </p:cNvPr>
          <p:cNvSpPr txBox="1"/>
          <p:nvPr/>
        </p:nvSpPr>
        <p:spPr>
          <a:xfrm>
            <a:off x="4327164" y="1247704"/>
            <a:ext cx="378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What are you allowed to do?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2D8E82-BB8F-8E47-91B9-2A084C3352F9}"/>
              </a:ext>
            </a:extLst>
          </p:cNvPr>
          <p:cNvSpPr txBox="1"/>
          <p:nvPr/>
        </p:nvSpPr>
        <p:spPr>
          <a:xfrm>
            <a:off x="6324155" y="3888335"/>
            <a:ext cx="275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Read marketing documents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EB4931-7749-4740-9F9B-8F9BC692FB66}"/>
              </a:ext>
            </a:extLst>
          </p:cNvPr>
          <p:cNvSpPr txBox="1"/>
          <p:nvPr/>
        </p:nvSpPr>
        <p:spPr>
          <a:xfrm>
            <a:off x="4637106" y="1224611"/>
            <a:ext cx="291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What can you access?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24D19-F41B-4667-BB06-8CFD19AB0DCF}"/>
              </a:ext>
            </a:extLst>
          </p:cNvPr>
          <p:cNvSpPr txBox="1"/>
          <p:nvPr/>
        </p:nvSpPr>
        <p:spPr>
          <a:xfrm>
            <a:off x="6324155" y="4410067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Log on to a workstation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72285-1B18-4FDC-A44C-95C7FC09F538}"/>
              </a:ext>
            </a:extLst>
          </p:cNvPr>
          <p:cNvSpPr txBox="1"/>
          <p:nvPr/>
        </p:nvSpPr>
        <p:spPr>
          <a:xfrm>
            <a:off x="6324155" y="4931799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Print to a printer</a:t>
            </a:r>
          </a:p>
        </p:txBody>
      </p:sp>
    </p:spTree>
    <p:extLst>
      <p:ext uri="{BB962C8B-B14F-4D97-AF65-F5344CB8AC3E}">
        <p14:creationId xmlns:p14="http://schemas.microsoft.com/office/powerpoint/2010/main" val="357381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54753 0.00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</p:bld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F0AC4F-02AC-4A39-BDE8-3AF8315DFD28}"/>
</file>

<file path=customXml/itemProps2.xml><?xml version="1.0" encoding="utf-8"?>
<ds:datastoreItem xmlns:ds="http://schemas.openxmlformats.org/officeDocument/2006/customXml" ds:itemID="{BAB37D3D-50C1-46FC-8D92-3F1F047872A4}">
  <ds:schemaRefs>
    <ds:schemaRef ds:uri="http://purl.org/dc/terms/"/>
    <ds:schemaRef ds:uri="http://purl.org/dc/elements/1.1/"/>
    <ds:schemaRef ds:uri="http://schemas.microsoft.com/office/infopath/2007/PartnerControls"/>
    <ds:schemaRef ds:uri="25f43890-8f97-4037-b6ca-5734ee50196d"/>
    <ds:schemaRef ds:uri="http://schemas.microsoft.com/office/2006/documentManagement/types"/>
    <ds:schemaRef ds:uri="7de64167-ec1d-41c3-9c60-bdac5dd5df14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476</Words>
  <Application>Microsoft Office PowerPoint</Application>
  <PresentationFormat>Widescreen</PresentationFormat>
  <Paragraphs>137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Adelle Sans</vt:lpstr>
      <vt:lpstr>Arial</vt:lpstr>
      <vt:lpstr>Calibri</vt:lpstr>
      <vt:lpstr>Courier New</vt:lpstr>
      <vt:lpstr>Proxima Nova</vt:lpstr>
      <vt:lpstr>Proxima Nova Semibold</vt:lpstr>
      <vt:lpstr>Roboto</vt:lpstr>
      <vt:lpstr>2019 Presentation Dark Theme</vt:lpstr>
      <vt:lpstr>PowerPoint Presentation</vt:lpstr>
      <vt:lpstr>Identity</vt:lpstr>
      <vt:lpstr>Authentication</vt:lpstr>
      <vt:lpstr>Authentication Factors</vt:lpstr>
      <vt:lpstr>Authentication Factors</vt:lpstr>
      <vt:lpstr>Authentication Factors</vt:lpstr>
      <vt:lpstr>Authentication Factors</vt:lpstr>
      <vt:lpstr>Identity, Authentication…</vt:lpstr>
      <vt:lpstr>Authorization</vt:lpstr>
      <vt:lpstr>Identity, Authentication, Authorization…</vt:lpstr>
      <vt:lpstr>Accounting</vt:lpstr>
      <vt:lpstr>IAAA</vt:lpstr>
      <vt:lpstr>Authentication Management</vt:lpstr>
      <vt:lpstr>Authentication Management</vt:lpstr>
      <vt:lpstr>Authentication Management</vt:lpstr>
      <vt:lpstr>Authentication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 Bryan</dc:creator>
  <cp:lastModifiedBy>Wes Bryan</cp:lastModifiedBy>
  <cp:revision>34</cp:revision>
  <dcterms:created xsi:type="dcterms:W3CDTF">2020-10-12T15:36:34Z</dcterms:created>
  <dcterms:modified xsi:type="dcterms:W3CDTF">2021-01-04T17:20:06Z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0x0101008B98D8214AE9EE4FBD92FF9BC1EA80A9</vt:lpwstr>
  </property>
</Properties>
</file>